
<file path=[Content_Types].xml><?xml version="1.0" encoding="utf-8"?>
<Types xmlns="http://schemas.openxmlformats.org/package/2006/content-types">
  <Default Extension="png" ContentType="image/png"/>
  <Default Extension="svg" ContentType="image/svg+xml"/>
  <Default Extension="m4a" ContentType="audio/mp4"/>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11"/>
  </p:notesMasterIdLst>
  <p:sldIdLst>
    <p:sldId id="256" r:id="rId2"/>
    <p:sldId id="259" r:id="rId3"/>
    <p:sldId id="260" r:id="rId4"/>
    <p:sldId id="261" r:id="rId5"/>
    <p:sldId id="262" r:id="rId6"/>
    <p:sldId id="263" r:id="rId7"/>
    <p:sldId id="264" r:id="rId8"/>
    <p:sldId id="265" r:id="rId9"/>
    <p:sldId id="258" r:id="rId10"/>
  </p:sldIdLst>
  <p:sldSz cx="9144000" cy="5143500" type="screen16x9"/>
  <p:notesSz cx="6858000" cy="9144000"/>
  <p:embeddedFontLst>
    <p:embeddedFont>
      <p:font typeface="Helvetica Neue" panose="020B0604020202020204" charset="0"/>
      <p:regular r:id="rId12"/>
      <p:bold r:id="rId13"/>
      <p:italic r:id="rId14"/>
      <p:boldItalic r:id="rId15"/>
    </p:embeddedFont>
    <p:embeddedFont>
      <p:font typeface="Helvetica Neue Light" panose="020B0604020202020204" charset="0"/>
      <p:regular r:id="rId16"/>
      <p:bold r:id="rId17"/>
      <p:italic r:id="rId18"/>
      <p:boldItalic r:id="rId19"/>
    </p:embeddedFont>
    <p:embeddedFont>
      <p:font typeface="Montserrat ExtraBold" panose="020B0604020202020204" charset="0"/>
      <p:bold r:id="rId20"/>
      <p:boldItalic r:id="rId21"/>
    </p:embeddedFont>
    <p:embeddedFont>
      <p:font typeface="Montserrat Light"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9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74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People with disabilities have the same housing rights as other tenants. You cannot be denied access to rental housing just because of a disability.. And you can't be charged extra just because of your disability.  </a:t>
            </a:r>
          </a:p>
          <a:p>
            <a:pPr marL="139700" indent="0">
              <a:buNone/>
            </a:pPr>
            <a:endParaRPr lang="en-US" dirty="0"/>
          </a:p>
        </p:txBody>
      </p:sp>
    </p:spTree>
    <p:extLst>
      <p:ext uri="{BB962C8B-B14F-4D97-AF65-F5344CB8AC3E}">
        <p14:creationId xmlns:p14="http://schemas.microsoft.com/office/powerpoint/2010/main" val="281620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Tenants with disabilities have the right to ask landlords to change rules and procedures in order to ensure their housing is accessible. These are called reasonable accommodations.  </a:t>
            </a:r>
          </a:p>
          <a:p>
            <a:pPr marL="139700" indent="0">
              <a:buNone/>
            </a:pPr>
            <a:endParaRPr lang="en-US" dirty="0"/>
          </a:p>
        </p:txBody>
      </p:sp>
    </p:spTree>
    <p:extLst>
      <p:ext uri="{BB962C8B-B14F-4D97-AF65-F5344CB8AC3E}">
        <p14:creationId xmlns:p14="http://schemas.microsoft.com/office/powerpoint/2010/main" val="409180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You might ask your landlord to give you an assigned parking space closer to your apartment. Allow you to use a mailbox at a lower level where you can reach it more easily. Allow you to mail in your rent check rather than making you pay rent in person. Permit you to have a service or emotional support animal</a:t>
            </a:r>
            <a:endParaRPr lang="en-US" dirty="0"/>
          </a:p>
        </p:txBody>
      </p:sp>
    </p:spTree>
    <p:extLst>
      <p:ext uri="{BB962C8B-B14F-4D97-AF65-F5344CB8AC3E}">
        <p14:creationId xmlns:p14="http://schemas.microsoft.com/office/powerpoint/2010/main" val="252773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people with disabilities need to be able to fully move around and make use of their homes. </a:t>
            </a:r>
          </a:p>
        </p:txBody>
      </p:sp>
    </p:spTree>
    <p:extLst>
      <p:ext uri="{BB962C8B-B14F-4D97-AF65-F5344CB8AC3E}">
        <p14:creationId xmlns:p14="http://schemas.microsoft.com/office/powerpoint/2010/main" val="330673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Modifications may include items such as installing a grab bar in your bathroom. Providing a ramp. Changing hardware on a door. Installing audio or visual alarm systems for deaf or hearing impaired tenants.</a:t>
            </a:r>
            <a:endParaRPr lang="en-US" dirty="0"/>
          </a:p>
        </p:txBody>
      </p:sp>
    </p:spTree>
    <p:extLst>
      <p:ext uri="{BB962C8B-B14F-4D97-AF65-F5344CB8AC3E}">
        <p14:creationId xmlns:p14="http://schemas.microsoft.com/office/powerpoint/2010/main" val="405288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If you're worried about asking your landlord for accommodations or modifications, don’t be. It is not legal for your landlord to punish or evict you simply because you asked for reasonable accommodations or modifications.  Landlords like KCDC are educated about and prepared to discuss these types of needs with you.</a:t>
            </a:r>
            <a:endParaRPr lang="en-US" dirty="0"/>
          </a:p>
        </p:txBody>
      </p:sp>
    </p:spTree>
    <p:extLst>
      <p:ext uri="{BB962C8B-B14F-4D97-AF65-F5344CB8AC3E}">
        <p14:creationId xmlns:p14="http://schemas.microsoft.com/office/powerpoint/2010/main" val="4826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Remember, people with disabilities who rent housing have the same right as any other tenant to live comfortably in their home.</a:t>
            </a: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1"/>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15" name="Google Shape;15;p3"/>
          <p:cNvSpPr txBox="1">
            <a:spLocks noGrp="1"/>
          </p:cNvSpPr>
          <p:nvPr>
            <p:ph type="body" idx="1"/>
          </p:nvPr>
        </p:nvSpPr>
        <p:spPr>
          <a:xfrm>
            <a:off x="3844325" y="805325"/>
            <a:ext cx="2250300" cy="35406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16" name="Google Shape;16;p3"/>
          <p:cNvSpPr txBox="1">
            <a:spLocks noGrp="1"/>
          </p:cNvSpPr>
          <p:nvPr>
            <p:ph type="body" idx="2"/>
          </p:nvPr>
        </p:nvSpPr>
        <p:spPr>
          <a:xfrm>
            <a:off x="6436624" y="805325"/>
            <a:ext cx="2250300" cy="35406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17" name="Google Shape;17;p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1pPr>
            <a:lvl2pPr marL="0" lvl="1"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2pPr>
            <a:lvl3pPr marL="0" lvl="2"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3pPr>
            <a:lvl4pPr marL="0" lvl="3"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4pPr>
            <a:lvl5pPr marL="0" lvl="4"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5pPr>
            <a:lvl6pPr marL="0" lvl="5"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6pPr>
            <a:lvl7pPr marL="0" lvl="6"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7pPr>
            <a:lvl8pPr marL="0" lvl="7"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8pPr>
            <a:lvl9pPr marL="0" lvl="8"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4"/>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1pPr>
            <a:lvl2pPr marL="0" lvl="1"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2pPr>
            <a:lvl3pPr marL="0" lvl="2"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3pPr>
            <a:lvl4pPr marL="0" lvl="3"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4pPr>
            <a:lvl5pPr marL="0" lvl="4"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5pPr>
            <a:lvl6pPr marL="0" lvl="5"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6pPr>
            <a:lvl7pPr marL="0" lvl="6"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7pPr>
            <a:lvl8pPr marL="0" lvl="7"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8pPr>
            <a:lvl9pPr marL="0" lvl="8" indent="0" algn="r">
              <a:lnSpc>
                <a:spcPct val="100000"/>
              </a:lnSpc>
              <a:spcBef>
                <a:spcPts val="0"/>
              </a:spcBef>
              <a:spcAft>
                <a:spcPts val="0"/>
              </a:spcAft>
              <a:buSzPts val="1200"/>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4"/>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marR="0" lvl="0"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6"/>
            <a:ext cx="4842600" cy="3548100"/>
          </a:xfrm>
          <a:prstGeom prst="rect">
            <a:avLst/>
          </a:prstGeom>
          <a:noFill/>
          <a:ln>
            <a:noFill/>
          </a:ln>
        </p:spPr>
        <p:txBody>
          <a:bodyPr spcFirstLastPara="1" wrap="square" lIns="0" tIns="0" rIns="0" bIns="0" anchor="ctr" anchorCtr="0">
            <a:noAutofit/>
          </a:bodyPr>
          <a:lstStyle>
            <a:lvl1pPr marL="457200" marR="0" lvl="0" indent="-368300" algn="l" rtl="0">
              <a:lnSpc>
                <a:spcPct val="115000"/>
              </a:lnSpc>
              <a:spcBef>
                <a:spcPts val="6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cat.xula.edu/food/the-importance-of-accessibility-in-education/" TargetMode="Externa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suckamc/6752790329/" TargetMode="External"/><Relationship Id="rId13"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image" Target="../media/image8.jpg"/><Relationship Id="rId12" Type="http://schemas.openxmlformats.org/officeDocument/2006/relationships/hyperlink" Target="https://en.wikipedia.org/wiki/House_Rules_(Australian_TV_series)"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pexels.com/photo/accessible-handicap-parking-reserved-104612/" TargetMode="External"/><Relationship Id="rId11" Type="http://schemas.openxmlformats.org/officeDocument/2006/relationships/image" Target="../media/image10.png"/><Relationship Id="rId5" Type="http://schemas.openxmlformats.org/officeDocument/2006/relationships/image" Target="../media/image7.jpg"/><Relationship Id="rId15" Type="http://schemas.openxmlformats.org/officeDocument/2006/relationships/image" Target="../media/image5.png"/><Relationship Id="rId10" Type="http://schemas.openxmlformats.org/officeDocument/2006/relationships/hyperlink" Target="https://www.campbellpropertymanagement.com/blog/" TargetMode="External"/><Relationship Id="rId4" Type="http://schemas.openxmlformats.org/officeDocument/2006/relationships/notesSlide" Target="../notesSlides/notesSlide5.xml"/><Relationship Id="rId9" Type="http://schemas.openxmlformats.org/officeDocument/2006/relationships/image" Target="../media/image9.jpg"/><Relationship Id="rId14" Type="http://schemas.openxmlformats.org/officeDocument/2006/relationships/hyperlink" Target="https://www.pexels.com/photo/person-holding-a-short-fur-white-cat-3512800/"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asourparentsage.net/2010/01/15/making-our-house-safer-for-aging-parents-and-for-ourselves/" TargetMode="External"/><Relationship Id="rId13" Type="http://schemas.openxmlformats.org/officeDocument/2006/relationships/hyperlink" Target="https://www.pikist.com/search?q=open+door" TargetMode="External"/><Relationship Id="rId3" Type="http://schemas.openxmlformats.org/officeDocument/2006/relationships/slideLayout" Target="../slideLayouts/slideLayout2.xml"/><Relationship Id="rId7" Type="http://schemas.openxmlformats.org/officeDocument/2006/relationships/image" Target="../media/image13.jpg"/><Relationship Id="rId12" Type="http://schemas.openxmlformats.org/officeDocument/2006/relationships/image" Target="../media/image15.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marshflattsfarm.org.uk/wordpress/?cat=74"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12.jpg"/><Relationship Id="rId10" Type="http://schemas.openxmlformats.org/officeDocument/2006/relationships/hyperlink" Target="https://en.wikipedia.org/wiki/Fire_alarm_notification_appliance" TargetMode="External"/><Relationship Id="rId4" Type="http://schemas.openxmlformats.org/officeDocument/2006/relationships/notesSlide" Target="../notesSlides/notesSlide7.xml"/><Relationship Id="rId9" Type="http://schemas.openxmlformats.org/officeDocument/2006/relationships/image" Target="../media/image14.jp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3.xml"/><Relationship Id="rId7" Type="http://schemas.openxmlformats.org/officeDocument/2006/relationships/hyperlink" Target="https://svgsilh.com/8bc34a/image/1468146.html"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5.png"/><Relationship Id="rId4" Type="http://schemas.openxmlformats.org/officeDocument/2006/relationships/notesSlide" Target="../notesSlides/notesSlide8.xml"/><Relationship Id="rId9" Type="http://schemas.openxmlformats.org/officeDocument/2006/relationships/hyperlink" Target="http://www.flickr.com/photos/betsy111109/6517544305/"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www.kcdc.org/" TargetMode="External"/><Relationship Id="rId5" Type="http://schemas.openxmlformats.org/officeDocument/2006/relationships/image" Target="../media/image19.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5">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ctrTitle"/>
          </p:nvPr>
        </p:nvSpPr>
        <p:spPr>
          <a:xfrm>
            <a:off x="1186435" y="328720"/>
            <a:ext cx="7485292" cy="2047659"/>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3600"/>
              <a:buNone/>
            </a:pPr>
            <a:r>
              <a:rPr lang="en-US" dirty="0">
                <a:solidFill>
                  <a:srgbClr val="F2F2F2"/>
                </a:solidFill>
                <a:latin typeface="Helvetica Neue"/>
                <a:ea typeface="Helvetica Neue"/>
                <a:cs typeface="Helvetica Neue"/>
                <a:sym typeface="Helvetica Neue"/>
              </a:rPr>
              <a:t>Requesting Reasonable Accommodations and Modifications at KCDC Properties:</a:t>
            </a:r>
            <a:endParaRPr b="1" dirty="0">
              <a:solidFill>
                <a:srgbClr val="F2F2F2"/>
              </a:solidFill>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B92D9DE6-9B2C-4F8D-8892-A90B1CD4DE2D}"/>
              </a:ext>
            </a:extLst>
          </p:cNvPr>
          <p:cNvSpPr txBox="1"/>
          <p:nvPr/>
        </p:nvSpPr>
        <p:spPr>
          <a:xfrm>
            <a:off x="6018962" y="2779868"/>
            <a:ext cx="2773345" cy="1569660"/>
          </a:xfrm>
          <a:prstGeom prst="rect">
            <a:avLst/>
          </a:prstGeom>
          <a:noFill/>
        </p:spPr>
        <p:txBody>
          <a:bodyPr wrap="square" rtlCol="0">
            <a:spAutoFit/>
          </a:bodyPr>
          <a:lstStyle/>
          <a:p>
            <a:pPr algn="ctr"/>
            <a:r>
              <a:rPr lang="en-US" sz="2400" dirty="0">
                <a:solidFill>
                  <a:srgbClr val="F2F2F2"/>
                </a:solidFill>
                <a:latin typeface="Helvetica Neue"/>
                <a:ea typeface="Helvetica Neue"/>
                <a:cs typeface="Helvetica Neue"/>
                <a:sym typeface="Helvetica Neue"/>
              </a:rPr>
              <a:t>A Public Service Announcement for Those with Disabilities</a:t>
            </a:r>
            <a:endParaRPr lang="en-US" sz="2400" dirty="0"/>
          </a:p>
        </p:txBody>
      </p:sp>
      <p:pic>
        <p:nvPicPr>
          <p:cNvPr id="18" name="Audio 17">
            <a:hlinkClick r:id="" action="ppaction://media"/>
            <a:extLst>
              <a:ext uri="{FF2B5EF4-FFF2-40B4-BE49-F238E27FC236}">
                <a16:creationId xmlns:a16="http://schemas.microsoft.com/office/drawing/2014/main" id="{DD3532DD-D979-4707-8BAA-9C07625B45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420">
        <p:fade/>
      </p:transition>
    </mc:Choice>
    <mc:Fallback>
      <p:transition spd="med" advTm="34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2B236E-578E-4AC7-AA22-46FE71B97AB2}"/>
              </a:ext>
            </a:extLst>
          </p:cNvPr>
          <p:cNvSpPr>
            <a:spLocks noGrp="1"/>
          </p:cNvSpPr>
          <p:nvPr>
            <p:ph type="ctrTitle"/>
          </p:nvPr>
        </p:nvSpPr>
        <p:spPr/>
        <p:txBody>
          <a:bodyPr/>
          <a:lstStyle/>
          <a:p>
            <a:r>
              <a:rPr lang="en-US" dirty="0"/>
              <a:t>Home is where you should be most comfortable</a:t>
            </a:r>
          </a:p>
        </p:txBody>
      </p:sp>
      <p:sp>
        <p:nvSpPr>
          <p:cNvPr id="5" name="Slide Number Placeholder 4">
            <a:extLst>
              <a:ext uri="{FF2B5EF4-FFF2-40B4-BE49-F238E27FC236}">
                <a16:creationId xmlns:a16="http://schemas.microsoft.com/office/drawing/2014/main" id="{0DC0AD6F-B80A-44DC-9980-D39744AB9148}"/>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17" name="Audio 16">
            <a:hlinkClick r:id="" action="ppaction://media"/>
            <a:extLst>
              <a:ext uri="{FF2B5EF4-FFF2-40B4-BE49-F238E27FC236}">
                <a16:creationId xmlns:a16="http://schemas.microsoft.com/office/drawing/2014/main" id="{54F65AE2-5C63-482B-A6B2-96AF595C0C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017517713"/>
      </p:ext>
    </p:extLst>
  </p:cSld>
  <p:clrMapOvr>
    <a:masterClrMapping/>
  </p:clrMapOvr>
  <mc:AlternateContent xmlns:mc="http://schemas.openxmlformats.org/markup-compatibility/2006">
    <mc:Choice xmlns:p14="http://schemas.microsoft.com/office/powerpoint/2010/main" Requires="p14">
      <p:transition spd="med" p14:dur="700" advTm="5756">
        <p:fade/>
      </p:transition>
    </mc:Choice>
    <mc:Fallback>
      <p:transition spd="med" advTm="57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F1A8-38BE-48D0-808C-D997C4582349}"/>
              </a:ext>
            </a:extLst>
          </p:cNvPr>
          <p:cNvSpPr>
            <a:spLocks noGrp="1"/>
          </p:cNvSpPr>
          <p:nvPr>
            <p:ph type="title"/>
          </p:nvPr>
        </p:nvSpPr>
        <p:spPr>
          <a:xfrm>
            <a:off x="248093" y="482009"/>
            <a:ext cx="3168502" cy="4175051"/>
          </a:xfrm>
        </p:spPr>
        <p:txBody>
          <a:bodyPr/>
          <a:lstStyle/>
          <a:p>
            <a:br>
              <a:rPr lang="en-US" sz="1800" dirty="0">
                <a:solidFill>
                  <a:srgbClr val="F2F2F2"/>
                </a:solidFill>
                <a:latin typeface="Helvetica Neue Light"/>
                <a:ea typeface="Helvetica Neue Light"/>
                <a:cs typeface="Helvetica Neue Light"/>
                <a:sym typeface="Helvetica Neue Light"/>
              </a:rPr>
            </a:br>
            <a:endParaRPr lang="en-US" dirty="0"/>
          </a:p>
        </p:txBody>
      </p:sp>
      <p:sp>
        <p:nvSpPr>
          <p:cNvPr id="4" name="Text Placeholder 3">
            <a:extLst>
              <a:ext uri="{FF2B5EF4-FFF2-40B4-BE49-F238E27FC236}">
                <a16:creationId xmlns:a16="http://schemas.microsoft.com/office/drawing/2014/main" id="{FF6567E4-772D-40C8-9CFD-4DB3A88D8E84}"/>
              </a:ext>
            </a:extLst>
          </p:cNvPr>
          <p:cNvSpPr>
            <a:spLocks noGrp="1"/>
          </p:cNvSpPr>
          <p:nvPr>
            <p:ph type="body" idx="2"/>
          </p:nvPr>
        </p:nvSpPr>
        <p:spPr>
          <a:xfrm>
            <a:off x="4189228" y="805324"/>
            <a:ext cx="4529470" cy="3851735"/>
          </a:xfrm>
        </p:spPr>
        <p:txBody>
          <a:bodyPr/>
          <a:lstStyle/>
          <a:p>
            <a:pPr marL="114300" indent="0">
              <a:buNone/>
            </a:pPr>
            <a:r>
              <a:rPr lang="en-US" sz="3200" dirty="0"/>
              <a:t>And if you have a disability, you have the right to make your home accessible and request reasonable accommodations or modifications.</a:t>
            </a:r>
          </a:p>
        </p:txBody>
      </p:sp>
      <p:sp>
        <p:nvSpPr>
          <p:cNvPr id="5" name="Slide Number Placeholder 4">
            <a:extLst>
              <a:ext uri="{FF2B5EF4-FFF2-40B4-BE49-F238E27FC236}">
                <a16:creationId xmlns:a16="http://schemas.microsoft.com/office/drawing/2014/main" id="{704F66C2-52C5-4DED-BE5A-7DDCD9C250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9" name="Picture 8">
            <a:extLst>
              <a:ext uri="{FF2B5EF4-FFF2-40B4-BE49-F238E27FC236}">
                <a16:creationId xmlns:a16="http://schemas.microsoft.com/office/drawing/2014/main" id="{E60747A6-7236-4ABA-AFB1-7711F48D89E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4010" y="1516912"/>
            <a:ext cx="2275052" cy="2109675"/>
          </a:xfrm>
          <a:prstGeom prst="rect">
            <a:avLst/>
          </a:prstGeom>
        </p:spPr>
      </p:pic>
      <p:pic>
        <p:nvPicPr>
          <p:cNvPr id="21" name="Audio 20">
            <a:hlinkClick r:id="" action="ppaction://media"/>
            <a:extLst>
              <a:ext uri="{FF2B5EF4-FFF2-40B4-BE49-F238E27FC236}">
                <a16:creationId xmlns:a16="http://schemas.microsoft.com/office/drawing/2014/main" id="{87101BF2-F5DF-4513-8DCB-6CF5C2D43D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87287299"/>
      </p:ext>
    </p:extLst>
  </p:cSld>
  <p:clrMapOvr>
    <a:masterClrMapping/>
  </p:clrMapOvr>
  <mc:AlternateContent xmlns:mc="http://schemas.openxmlformats.org/markup-compatibility/2006">
    <mc:Choice xmlns:p14="http://schemas.microsoft.com/office/powerpoint/2010/main" Requires="p14">
      <p:transition spd="med" p14:dur="700" advTm="22724">
        <p:fade/>
      </p:transition>
    </mc:Choice>
    <mc:Fallback>
      <p:transition spd="med" advTm="227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9218-8BA6-4F81-982F-4B74F765BE8C}"/>
              </a:ext>
            </a:extLst>
          </p:cNvPr>
          <p:cNvSpPr>
            <a:spLocks noGrp="1"/>
          </p:cNvSpPr>
          <p:nvPr>
            <p:ph type="ctrTitle"/>
          </p:nvPr>
        </p:nvSpPr>
        <p:spPr>
          <a:xfrm>
            <a:off x="2155371" y="1146629"/>
            <a:ext cx="4826000" cy="2873828"/>
          </a:xfrm>
        </p:spPr>
        <p:txBody>
          <a:bodyPr/>
          <a:lstStyle/>
          <a:p>
            <a:r>
              <a:rPr lang="en-US" dirty="0"/>
              <a:t>REASONABLE ACCOMMODATION</a:t>
            </a:r>
            <a:br>
              <a:rPr lang="en-US" dirty="0"/>
            </a:br>
            <a:br>
              <a:rPr lang="en-US" dirty="0"/>
            </a:br>
            <a:r>
              <a:rPr lang="en-US" dirty="0"/>
              <a:t>Change in Rules or Procedures</a:t>
            </a:r>
          </a:p>
        </p:txBody>
      </p:sp>
      <p:sp>
        <p:nvSpPr>
          <p:cNvPr id="5" name="Slide Number Placeholder 4">
            <a:extLst>
              <a:ext uri="{FF2B5EF4-FFF2-40B4-BE49-F238E27FC236}">
                <a16:creationId xmlns:a16="http://schemas.microsoft.com/office/drawing/2014/main" id="{1777A97B-151F-4D25-81AA-C27B8DA84BD6}"/>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16" name="Audio 15">
            <a:hlinkClick r:id="" action="ppaction://media"/>
            <a:extLst>
              <a:ext uri="{FF2B5EF4-FFF2-40B4-BE49-F238E27FC236}">
                <a16:creationId xmlns:a16="http://schemas.microsoft.com/office/drawing/2014/main" id="{76E9022C-1364-43D4-85F0-BD863FE6EF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356781178"/>
      </p:ext>
    </p:extLst>
  </p:cSld>
  <p:clrMapOvr>
    <a:masterClrMapping/>
  </p:clrMapOvr>
  <mc:AlternateContent xmlns:mc="http://schemas.openxmlformats.org/markup-compatibility/2006">
    <mc:Choice xmlns:p14="http://schemas.microsoft.com/office/powerpoint/2010/main" Requires="p14">
      <p:transition spd="med" p14:dur="700" advTm="13527">
        <p:fade/>
      </p:transition>
    </mc:Choice>
    <mc:Fallback>
      <p:transition spd="med" advTm="13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3F9A71-D25D-4749-908D-1DAF57431FD0}"/>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4A4696E6-CA9E-4516-A566-B56389A88A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0" name="Picture 9">
            <a:extLst>
              <a:ext uri="{FF2B5EF4-FFF2-40B4-BE49-F238E27FC236}">
                <a16:creationId xmlns:a16="http://schemas.microsoft.com/office/drawing/2014/main" id="{D0DA74C7-C28E-43D0-8CC7-5AF18E526F8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6456" y="1034255"/>
            <a:ext cx="2305887" cy="3074989"/>
          </a:xfrm>
          <a:prstGeom prst="rect">
            <a:avLst/>
          </a:prstGeom>
        </p:spPr>
      </p:pic>
      <p:pic>
        <p:nvPicPr>
          <p:cNvPr id="12" name="Picture 11">
            <a:extLst>
              <a:ext uri="{FF2B5EF4-FFF2-40B4-BE49-F238E27FC236}">
                <a16:creationId xmlns:a16="http://schemas.microsoft.com/office/drawing/2014/main" id="{F7DA5A55-F34D-4F98-998E-ADF9363FE88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800544" y="271006"/>
            <a:ext cx="2288630" cy="1526498"/>
          </a:xfrm>
          <a:prstGeom prst="rect">
            <a:avLst/>
          </a:prstGeom>
        </p:spPr>
      </p:pic>
      <p:pic>
        <p:nvPicPr>
          <p:cNvPr id="15" name="Picture 14">
            <a:extLst>
              <a:ext uri="{FF2B5EF4-FFF2-40B4-BE49-F238E27FC236}">
                <a16:creationId xmlns:a16="http://schemas.microsoft.com/office/drawing/2014/main" id="{92033FBA-5F70-407C-80BF-7F67B85D17F6}"/>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rot="996908">
            <a:off x="5768007" y="2710409"/>
            <a:ext cx="2976850" cy="1985937"/>
          </a:xfrm>
          <a:prstGeom prst="rect">
            <a:avLst/>
          </a:prstGeom>
        </p:spPr>
      </p:pic>
      <p:pic>
        <p:nvPicPr>
          <p:cNvPr id="18" name="Picture 17">
            <a:extLst>
              <a:ext uri="{FF2B5EF4-FFF2-40B4-BE49-F238E27FC236}">
                <a16:creationId xmlns:a16="http://schemas.microsoft.com/office/drawing/2014/main" id="{50C0CD69-66EE-4097-843D-F649664FC88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rot="1136437">
            <a:off x="5997230" y="508179"/>
            <a:ext cx="3047232" cy="1823998"/>
          </a:xfrm>
          <a:prstGeom prst="rect">
            <a:avLst/>
          </a:prstGeom>
        </p:spPr>
      </p:pic>
      <p:pic>
        <p:nvPicPr>
          <p:cNvPr id="21" name="Picture 20">
            <a:extLst>
              <a:ext uri="{FF2B5EF4-FFF2-40B4-BE49-F238E27FC236}">
                <a16:creationId xmlns:a16="http://schemas.microsoft.com/office/drawing/2014/main" id="{C3810F3A-75E6-410D-879C-2F77D995196C}"/>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376225" y="1887343"/>
            <a:ext cx="2169997" cy="3256157"/>
          </a:xfrm>
          <a:prstGeom prst="rect">
            <a:avLst/>
          </a:prstGeom>
        </p:spPr>
      </p:pic>
      <p:pic>
        <p:nvPicPr>
          <p:cNvPr id="31" name="Audio 30">
            <a:hlinkClick r:id="" action="ppaction://media"/>
            <a:extLst>
              <a:ext uri="{FF2B5EF4-FFF2-40B4-BE49-F238E27FC236}">
                <a16:creationId xmlns:a16="http://schemas.microsoft.com/office/drawing/2014/main" id="{C2A71DE4-FB76-4DFD-911D-4F1FD7958A6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170980057"/>
      </p:ext>
    </p:extLst>
  </p:cSld>
  <p:clrMapOvr>
    <a:masterClrMapping/>
  </p:clrMapOvr>
  <mc:AlternateContent xmlns:mc="http://schemas.openxmlformats.org/markup-compatibility/2006">
    <mc:Choice xmlns:p14="http://schemas.microsoft.com/office/powerpoint/2010/main" Requires="p14">
      <p:transition spd="med" p14:dur="700" advTm="20159">
        <p:fade/>
      </p:transition>
    </mc:Choice>
    <mc:Fallback>
      <p:transition spd="med" advTm="201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9218-8BA6-4F81-982F-4B74F765BE8C}"/>
              </a:ext>
            </a:extLst>
          </p:cNvPr>
          <p:cNvSpPr>
            <a:spLocks noGrp="1"/>
          </p:cNvSpPr>
          <p:nvPr>
            <p:ph type="ctrTitle"/>
          </p:nvPr>
        </p:nvSpPr>
        <p:spPr>
          <a:xfrm>
            <a:off x="1640114" y="979714"/>
            <a:ext cx="5413829" cy="3193143"/>
          </a:xfrm>
        </p:spPr>
        <p:txBody>
          <a:bodyPr/>
          <a:lstStyle/>
          <a:p>
            <a:br>
              <a:rPr lang="en-US" dirty="0"/>
            </a:br>
            <a:r>
              <a:rPr lang="en-US" dirty="0"/>
              <a:t>REASONABLE MODIFICATION</a:t>
            </a:r>
            <a:br>
              <a:rPr lang="en-US" dirty="0"/>
            </a:br>
            <a:br>
              <a:rPr lang="en-US" dirty="0"/>
            </a:br>
            <a:r>
              <a:rPr lang="en-US" sz="3200" dirty="0"/>
              <a:t>A change that makes your home more accessible</a:t>
            </a:r>
            <a:br>
              <a:rPr lang="en-US" dirty="0"/>
            </a:br>
            <a:endParaRPr lang="en-US" dirty="0"/>
          </a:p>
        </p:txBody>
      </p:sp>
      <p:sp>
        <p:nvSpPr>
          <p:cNvPr id="5" name="Slide Number Placeholder 4">
            <a:extLst>
              <a:ext uri="{FF2B5EF4-FFF2-40B4-BE49-F238E27FC236}">
                <a16:creationId xmlns:a16="http://schemas.microsoft.com/office/drawing/2014/main" id="{1777A97B-151F-4D25-81AA-C27B8DA84BD6}"/>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9" name="Audio 8">
            <a:hlinkClick r:id="" action="ppaction://media"/>
            <a:extLst>
              <a:ext uri="{FF2B5EF4-FFF2-40B4-BE49-F238E27FC236}">
                <a16:creationId xmlns:a16="http://schemas.microsoft.com/office/drawing/2014/main" id="{DEA1A9FC-A064-41C5-91B7-7CAF35FA11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311672538"/>
      </p:ext>
    </p:extLst>
  </p:cSld>
  <p:clrMapOvr>
    <a:masterClrMapping/>
  </p:clrMapOvr>
  <mc:AlternateContent xmlns:mc="http://schemas.openxmlformats.org/markup-compatibility/2006">
    <mc:Choice xmlns:p14="http://schemas.microsoft.com/office/powerpoint/2010/main" Requires="p14">
      <p:transition spd="med" p14:dur="700" advTm="12821">
        <p:fade/>
      </p:transition>
    </mc:Choice>
    <mc:Fallback>
      <p:transition spd="med" advTm="128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142E-8CE9-43DF-9CB1-69DCF4DD79A8}"/>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2D5238E8-B642-4E9D-912F-52EE4454AD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7" name="Picture 6">
            <a:extLst>
              <a:ext uri="{FF2B5EF4-FFF2-40B4-BE49-F238E27FC236}">
                <a16:creationId xmlns:a16="http://schemas.microsoft.com/office/drawing/2014/main" id="{CAE861C7-7CE3-43A2-ADCA-22C35310881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75591" y="118506"/>
            <a:ext cx="5891712" cy="2772229"/>
          </a:xfrm>
          <a:prstGeom prst="rect">
            <a:avLst/>
          </a:prstGeom>
        </p:spPr>
      </p:pic>
      <p:pic>
        <p:nvPicPr>
          <p:cNvPr id="19" name="Picture 18">
            <a:extLst>
              <a:ext uri="{FF2B5EF4-FFF2-40B4-BE49-F238E27FC236}">
                <a16:creationId xmlns:a16="http://schemas.microsoft.com/office/drawing/2014/main" id="{C0077828-211F-46AE-BEB3-BFF6A1311A5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13177" y="1047662"/>
            <a:ext cx="2086730" cy="3012057"/>
          </a:xfrm>
          <a:prstGeom prst="rect">
            <a:avLst/>
          </a:prstGeom>
        </p:spPr>
      </p:pic>
      <p:pic>
        <p:nvPicPr>
          <p:cNvPr id="22" name="Picture 21">
            <a:extLst>
              <a:ext uri="{FF2B5EF4-FFF2-40B4-BE49-F238E27FC236}">
                <a16:creationId xmlns:a16="http://schemas.microsoft.com/office/drawing/2014/main" id="{FFF73196-F034-4A19-A19E-8A7A20A2CEA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rot="20689898">
            <a:off x="3276243" y="3154506"/>
            <a:ext cx="2239832" cy="1679874"/>
          </a:xfrm>
          <a:prstGeom prst="rect">
            <a:avLst/>
          </a:prstGeom>
        </p:spPr>
      </p:pic>
      <p:sp>
        <p:nvSpPr>
          <p:cNvPr id="23" name="TextBox 22">
            <a:extLst>
              <a:ext uri="{FF2B5EF4-FFF2-40B4-BE49-F238E27FC236}">
                <a16:creationId xmlns:a16="http://schemas.microsoft.com/office/drawing/2014/main" id="{B6367A39-F9D4-402D-95FD-9368851B32A3}"/>
              </a:ext>
            </a:extLst>
          </p:cNvPr>
          <p:cNvSpPr txBox="1"/>
          <p:nvPr/>
        </p:nvSpPr>
        <p:spPr>
          <a:xfrm>
            <a:off x="5757530" y="5279970"/>
            <a:ext cx="2755605" cy="369332"/>
          </a:xfrm>
          <a:prstGeom prst="rect">
            <a:avLst/>
          </a:prstGeom>
          <a:noFill/>
        </p:spPr>
        <p:txBody>
          <a:bodyPr wrap="square" rtlCol="0">
            <a:spAutoFit/>
          </a:bodyPr>
          <a:lstStyle/>
          <a:p>
            <a:r>
              <a:rPr lang="en-US" sz="900">
                <a:hlinkClick r:id="rId10" tooltip="https://en.wikipedia.org/wiki/Fire_alarm_notification_appliance"/>
              </a:rPr>
              <a:t>This Photo</a:t>
            </a:r>
            <a:r>
              <a:rPr lang="en-US" sz="900"/>
              <a:t> by Unknown Author is licensed under </a:t>
            </a:r>
            <a:r>
              <a:rPr lang="en-US" sz="900">
                <a:hlinkClick r:id="rId11" tooltip="https://creativecommons.org/licenses/by-sa/3.0/"/>
              </a:rPr>
              <a:t>CC BY-SA</a:t>
            </a:r>
            <a:endParaRPr lang="en-US" sz="900"/>
          </a:p>
        </p:txBody>
      </p:sp>
      <p:pic>
        <p:nvPicPr>
          <p:cNvPr id="25" name="Picture 24">
            <a:extLst>
              <a:ext uri="{FF2B5EF4-FFF2-40B4-BE49-F238E27FC236}">
                <a16:creationId xmlns:a16="http://schemas.microsoft.com/office/drawing/2014/main" id="{FBF6C1EC-B3F2-49B9-9E99-1BA00DFE4F28}"/>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rot="910197">
            <a:off x="6288157" y="3220374"/>
            <a:ext cx="2391621" cy="1592602"/>
          </a:xfrm>
          <a:prstGeom prst="rect">
            <a:avLst/>
          </a:prstGeom>
        </p:spPr>
      </p:pic>
      <p:pic>
        <p:nvPicPr>
          <p:cNvPr id="31" name="Audio 30">
            <a:hlinkClick r:id="" action="ppaction://media"/>
            <a:extLst>
              <a:ext uri="{FF2B5EF4-FFF2-40B4-BE49-F238E27FC236}">
                <a16:creationId xmlns:a16="http://schemas.microsoft.com/office/drawing/2014/main" id="{5A8DD6A4-F35F-4F0D-8B6B-81D7B406603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604926362"/>
      </p:ext>
    </p:extLst>
  </p:cSld>
  <p:clrMapOvr>
    <a:masterClrMapping/>
  </p:clrMapOvr>
  <mc:AlternateContent xmlns:mc="http://schemas.openxmlformats.org/markup-compatibility/2006">
    <mc:Choice xmlns:p14="http://schemas.microsoft.com/office/powerpoint/2010/main" Requires="p14">
      <p:transition spd="med" p14:dur="700" advTm="15399">
        <p:fade/>
      </p:transition>
    </mc:Choice>
    <mc:Fallback>
      <p:transition spd="med" advTm="153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A18DBC-FB35-43B7-B718-B1D60D38A8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8" name="Graphic 7">
            <a:extLst>
              <a:ext uri="{FF2B5EF4-FFF2-40B4-BE49-F238E27FC236}">
                <a16:creationId xmlns:a16="http://schemas.microsoft.com/office/drawing/2014/main" id="{7B0D3D1D-CFF0-4AF0-BD66-A4ABDCAB91A9}"/>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744644" y="0"/>
            <a:ext cx="7654712" cy="5143500"/>
          </a:xfrm>
          <a:prstGeom prst="rect">
            <a:avLst/>
          </a:prstGeom>
        </p:spPr>
      </p:pic>
      <p:pic>
        <p:nvPicPr>
          <p:cNvPr id="10" name="Picture 9">
            <a:extLst>
              <a:ext uri="{FF2B5EF4-FFF2-40B4-BE49-F238E27FC236}">
                <a16:creationId xmlns:a16="http://schemas.microsoft.com/office/drawing/2014/main" id="{431C70C4-5F56-43C7-9EF0-772CDE8084A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0388" y="3920201"/>
            <a:ext cx="1179337" cy="1223299"/>
          </a:xfrm>
          <a:prstGeom prst="rect">
            <a:avLst/>
          </a:prstGeom>
        </p:spPr>
      </p:pic>
      <p:pic>
        <p:nvPicPr>
          <p:cNvPr id="17" name="Audio 16">
            <a:hlinkClick r:id="" action="ppaction://media"/>
            <a:extLst>
              <a:ext uri="{FF2B5EF4-FFF2-40B4-BE49-F238E27FC236}">
                <a16:creationId xmlns:a16="http://schemas.microsoft.com/office/drawing/2014/main" id="{4EF0E380-8143-4C4D-B537-B94B7C28E2B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029482355"/>
      </p:ext>
    </p:extLst>
  </p:cSld>
  <p:clrMapOvr>
    <a:masterClrMapping/>
  </p:clrMapOvr>
  <mc:AlternateContent xmlns:mc="http://schemas.openxmlformats.org/markup-compatibility/2006">
    <mc:Choice xmlns:p14="http://schemas.microsoft.com/office/powerpoint/2010/main" Requires="p14">
      <p:transition spd="med" p14:dur="700" advTm="21239">
        <p:fade/>
      </p:transition>
    </mc:Choice>
    <mc:Fallback>
      <p:transition spd="med" advTm="212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5">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
              <a:t>9</a:t>
            </a:fld>
            <a:endParaRPr/>
          </a:p>
        </p:txBody>
      </p:sp>
      <p:sp>
        <p:nvSpPr>
          <p:cNvPr id="41" name="Google Shape;41;p7"/>
          <p:cNvSpPr txBox="1">
            <a:spLocks noGrp="1"/>
          </p:cNvSpPr>
          <p:nvPr>
            <p:ph type="ctrTitle" idx="4294967295"/>
          </p:nvPr>
        </p:nvSpPr>
        <p:spPr>
          <a:xfrm>
            <a:off x="261991" y="793397"/>
            <a:ext cx="3283527" cy="1168626"/>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600"/>
              <a:buFont typeface="Montserrat ExtraBold"/>
              <a:buNone/>
            </a:pPr>
            <a:r>
              <a:rPr lang="en" sz="3600" b="0" i="0" u="none" strike="noStrike" cap="none">
                <a:solidFill>
                  <a:srgbClr val="F2F2F2"/>
                </a:solidFill>
                <a:latin typeface="Helvetica Neue"/>
                <a:ea typeface="Helvetica Neue"/>
                <a:cs typeface="Helvetica Neue"/>
                <a:sym typeface="Helvetica Neue"/>
              </a:rPr>
              <a:t>THANK YOU!</a:t>
            </a:r>
            <a:endParaRPr sz="1600" b="0" i="0" u="none" strike="noStrike" cap="none">
              <a:solidFill>
                <a:srgbClr val="F2F2F2"/>
              </a:solidFill>
              <a:latin typeface="Helvetica Neue"/>
              <a:ea typeface="Helvetica Neue"/>
              <a:cs typeface="Helvetica Neue"/>
              <a:sym typeface="Helvetica Neue"/>
            </a:endParaRPr>
          </a:p>
        </p:txBody>
      </p:sp>
      <p:sp>
        <p:nvSpPr>
          <p:cNvPr id="42" name="Google Shape;42;p7"/>
          <p:cNvSpPr txBox="1">
            <a:spLocks noGrp="1"/>
          </p:cNvSpPr>
          <p:nvPr>
            <p:ph type="subTitle" idx="4294967295"/>
          </p:nvPr>
        </p:nvSpPr>
        <p:spPr>
          <a:xfrm>
            <a:off x="3798401" y="698194"/>
            <a:ext cx="5230883" cy="2294575"/>
          </a:xfrm>
          <a:prstGeom prst="rect">
            <a:avLst/>
          </a:prstGeom>
          <a:noFill/>
          <a:ln>
            <a:noFill/>
          </a:ln>
        </p:spPr>
        <p:txBody>
          <a:bodyPr spcFirstLastPara="1" wrap="square" lIns="0" tIns="0" rIns="0" bIns="0" anchor="t" anchorCtr="0">
            <a:noAutofit/>
          </a:bodyPr>
          <a:lstStyle/>
          <a:p>
            <a:pPr marL="0" marR="0" lvl="0" indent="0" rtl="0">
              <a:lnSpc>
                <a:spcPct val="115000"/>
              </a:lnSpc>
              <a:spcBef>
                <a:spcPts val="0"/>
              </a:spcBef>
              <a:spcAft>
                <a:spcPts val="0"/>
              </a:spcAft>
              <a:buClr>
                <a:srgbClr val="B7B7B7"/>
              </a:buClr>
              <a:buSzPts val="2200"/>
              <a:buFont typeface="Montserrat Light"/>
              <a:buNone/>
            </a:pPr>
            <a:r>
              <a:rPr lang="en-US" sz="2400" dirty="0">
                <a:solidFill>
                  <a:srgbClr val="F2F2F2"/>
                </a:solidFill>
                <a:latin typeface="Helvetica Neue Light"/>
                <a:sym typeface="Helvetica Neue Light"/>
              </a:rPr>
              <a:t>To read KCDC’s </a:t>
            </a:r>
            <a:r>
              <a:rPr lang="en-US" sz="2400" b="1" i="1" dirty="0">
                <a:solidFill>
                  <a:srgbClr val="F2F2F2"/>
                </a:solidFill>
                <a:latin typeface="Helvetica Neue Light"/>
                <a:sym typeface="Helvetica Neue Light"/>
              </a:rPr>
              <a:t>Notice of Reasonable Accommodation</a:t>
            </a:r>
            <a:r>
              <a:rPr lang="en-US" sz="2400" dirty="0">
                <a:solidFill>
                  <a:srgbClr val="F2F2F2"/>
                </a:solidFill>
                <a:latin typeface="Helvetica Neue Light"/>
                <a:sym typeface="Helvetica Neue Light"/>
              </a:rPr>
              <a:t> or to Fill Out a Written Request for Accommodation or Modification, click the following link: </a:t>
            </a:r>
            <a:r>
              <a:rPr lang="en-US" sz="2400" b="1" i="0" u="none" strike="noStrike" cap="none" dirty="0">
                <a:solidFill>
                  <a:srgbClr val="F2F2F2"/>
                </a:solidFill>
                <a:latin typeface="Helvetica Neue Light"/>
                <a:ea typeface="Montserrat Light"/>
                <a:cs typeface="Montserrat Light"/>
                <a:sym typeface="Helvetica Neue Light"/>
                <a:hlinkClick r:id="rId6"/>
              </a:rPr>
              <a:t>www.kcdc.org</a:t>
            </a:r>
            <a:endParaRPr lang="en-US" sz="2400" b="1" i="0" u="none" strike="noStrike" cap="none" dirty="0">
              <a:solidFill>
                <a:srgbClr val="F2F2F2"/>
              </a:solidFill>
              <a:latin typeface="Helvetica Neue Light"/>
              <a:ea typeface="Montserrat Light"/>
              <a:cs typeface="Montserrat Light"/>
              <a:sym typeface="Helvetica Neue Light"/>
            </a:endParaRPr>
          </a:p>
          <a:p>
            <a:pPr marL="0" marR="0" lvl="0" indent="0" algn="r" rtl="0">
              <a:lnSpc>
                <a:spcPct val="115000"/>
              </a:lnSpc>
              <a:spcBef>
                <a:spcPts val="0"/>
              </a:spcBef>
              <a:spcAft>
                <a:spcPts val="0"/>
              </a:spcAft>
              <a:buClr>
                <a:srgbClr val="B7B7B7"/>
              </a:buClr>
              <a:buSzPts val="2200"/>
              <a:buFont typeface="Montserrat Light"/>
              <a:buNone/>
            </a:pPr>
            <a:endParaRPr lang="en-US" sz="2400" b="1" dirty="0">
              <a:solidFill>
                <a:srgbClr val="F2F2F2"/>
              </a:solidFill>
              <a:latin typeface="Helvetica Neue Light"/>
              <a:sym typeface="Helvetica Neue Light"/>
            </a:endParaRPr>
          </a:p>
          <a:p>
            <a:pPr marL="0" marR="0" lvl="0" indent="0" algn="r" rtl="0">
              <a:lnSpc>
                <a:spcPct val="115000"/>
              </a:lnSpc>
              <a:spcBef>
                <a:spcPts val="0"/>
              </a:spcBef>
              <a:spcAft>
                <a:spcPts val="0"/>
              </a:spcAft>
              <a:buClr>
                <a:srgbClr val="B7B7B7"/>
              </a:buClr>
              <a:buSzPts val="2200"/>
              <a:buFont typeface="Montserrat Light"/>
              <a:buNone/>
            </a:pPr>
            <a:r>
              <a:rPr lang="en-US" sz="2400" b="1" i="0" u="none" strike="noStrike" cap="none" dirty="0">
                <a:solidFill>
                  <a:srgbClr val="F2F2F2"/>
                </a:solidFill>
                <a:latin typeface="Helvetica Neue Light"/>
                <a:ea typeface="Montserrat Light"/>
                <a:cs typeface="Montserrat Light"/>
                <a:sym typeface="Helvetica Neue Light"/>
              </a:rPr>
              <a:t>If you need assistance with filing a request, please call our 504 Coordinator Kimberly Mills </a:t>
            </a:r>
          </a:p>
          <a:p>
            <a:pPr marL="0" marR="0" lvl="0" indent="0" algn="r" rtl="0">
              <a:lnSpc>
                <a:spcPct val="115000"/>
              </a:lnSpc>
              <a:spcBef>
                <a:spcPts val="0"/>
              </a:spcBef>
              <a:spcAft>
                <a:spcPts val="0"/>
              </a:spcAft>
              <a:buClr>
                <a:srgbClr val="B7B7B7"/>
              </a:buClr>
              <a:buSzPts val="2200"/>
              <a:buFont typeface="Montserrat Light"/>
              <a:buNone/>
            </a:pPr>
            <a:r>
              <a:rPr lang="en-US" sz="2400" b="1" i="0" u="none" strike="noStrike" cap="none" dirty="0">
                <a:solidFill>
                  <a:srgbClr val="F2F2F2"/>
                </a:solidFill>
                <a:latin typeface="Helvetica Neue Light"/>
                <a:ea typeface="Montserrat Light"/>
                <a:cs typeface="Montserrat Light"/>
                <a:sym typeface="Helvetica Neue Light"/>
              </a:rPr>
              <a:t>at </a:t>
            </a:r>
            <a:r>
              <a:rPr lang="en-US" sz="2400" b="1" i="0" u="none" strike="noStrike" cap="none" dirty="0">
                <a:solidFill>
                  <a:schemeClr val="accent2"/>
                </a:solidFill>
                <a:latin typeface="Helvetica Neue Light"/>
                <a:ea typeface="Montserrat Light"/>
                <a:cs typeface="Montserrat Light"/>
                <a:sym typeface="Helvetica Neue Light"/>
              </a:rPr>
              <a:t>865-403-1100 x. 1195</a:t>
            </a:r>
            <a:endParaRPr sz="1600" b="1" i="0" u="none" strike="noStrike" cap="none" dirty="0">
              <a:solidFill>
                <a:schemeClr val="accent2"/>
              </a:solidFill>
              <a:ea typeface="Montserrat Light"/>
              <a:cs typeface="Montserrat Light"/>
              <a:sym typeface="Montserrat Light"/>
            </a:endParaRPr>
          </a:p>
        </p:txBody>
      </p:sp>
      <p:pic>
        <p:nvPicPr>
          <p:cNvPr id="7" name="Audio 6">
            <a:hlinkClick r:id="" action="ppaction://media"/>
            <a:extLst>
              <a:ext uri="{FF2B5EF4-FFF2-40B4-BE49-F238E27FC236}">
                <a16:creationId xmlns:a16="http://schemas.microsoft.com/office/drawing/2014/main" id="{8B723E7C-1F03-4064-9D98-A4A784FADF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41415">
        <p:fade/>
      </p:transition>
    </mc:Choice>
    <mc:Fallback>
      <p:transition spd="med" advTm="414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404</Words>
  <Application>Microsoft Office PowerPoint</Application>
  <PresentationFormat>On-screen Show (16:9)</PresentationFormat>
  <Paragraphs>28</Paragraphs>
  <Slides>9</Slides>
  <Notes>9</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Montserrat ExtraBold</vt:lpstr>
      <vt:lpstr>Arial</vt:lpstr>
      <vt:lpstr>Montserrat Light</vt:lpstr>
      <vt:lpstr>Helvetica Neue</vt:lpstr>
      <vt:lpstr>Helvetica Neue Light</vt:lpstr>
      <vt:lpstr>Juliet template</vt:lpstr>
      <vt:lpstr>Requesting Reasonable Accommodations and Modifications at KCDC Properties:</vt:lpstr>
      <vt:lpstr>Home is where you should be most comfortable</vt:lpstr>
      <vt:lpstr> </vt:lpstr>
      <vt:lpstr>REASONABLE ACCOMMODATION  Change in Rules or Procedures</vt:lpstr>
      <vt:lpstr>PowerPoint Presentation</vt:lpstr>
      <vt:lpstr> REASONABLE MODIFICATION  A change that makes your home more accessible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SLIDE TITLE</dc:title>
  <dc:creator>Kara Davis</dc:creator>
  <cp:lastModifiedBy>Kara Davis</cp:lastModifiedBy>
  <cp:revision>17</cp:revision>
  <dcterms:modified xsi:type="dcterms:W3CDTF">2023-05-16T13:56:58Z</dcterms:modified>
</cp:coreProperties>
</file>